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AF103-5624-4650-8373-06B820EFFC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7D9DB9-ABF5-49C3-92E4-71E30B42A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CD6FFC-AD38-4D58-B8F3-4E2F2946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4EFFA5-1C00-40B7-AD27-BB1F9F435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A5AA3D-311B-4EDF-9037-CDDCF8210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90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5CB56-5650-4031-A54F-7CC5B5FDB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8BD009-C6C8-49D5-9409-1BDFCCA5A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454A42-396D-42EA-87AF-9451881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938E61-394D-4859-944D-D5A11ED32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E650F8-CE82-451D-B282-53C360C1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2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5A28B3-C7A5-4A65-80EF-CAC91D84AD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159F6FD-D332-4597-87F1-2ABB79F6C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BD51B-5F54-40FE-A4FD-FD8CE158A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45C098-6EF6-4274-9D0E-A63454CD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CFC767-2531-4ACA-8AEA-4CA6E61F9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71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A3D6F0-8341-4509-9E52-85417CD2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A9A104-5C89-44C0-AE18-4719FDD4D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1E921B-CE55-4BC3-8598-CA8766AA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1E490-BB8B-4556-9AF1-B1E48C9A3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6F0AE3-8BAA-4090-B0B3-6B53729B3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84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FD5826-CFD9-4259-BF74-B27968898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FCFC29-C178-492F-83F3-F51B8402E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34F814-C4E9-4955-9855-4D9FE6FAC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7395A4-8139-4C42-91BF-C3FC2F14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9E9C6C-C1FC-4DF5-9286-250F017B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03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479DF7-3603-4FB0-B9EE-3FFE1066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0B3F3B-A381-4F7F-B563-2EC85BB9C7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F836A50-6A86-4324-BB96-FD5728ECD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58807B-1DEA-4E46-9BA0-9233F72CB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368C74-940A-47CC-942A-0E56950B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E2B613-8196-4E88-B002-D3A4D4E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5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1CFFD-5481-4EB4-9FD5-2BFC3981F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BA460A-B89C-4C23-A8EB-282546DB0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5EEECAC-4175-4C04-9645-0F7862DE1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72FB87-C57C-4D5D-9408-98801EE6F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894B7BC-75A3-46E2-A65A-933950A1B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4DDB81-41A5-481D-9E6E-7D2D3D45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25FE8B-B812-4B63-BD84-9B5D89532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2C0D8AC-75EC-42B0-BF25-403ECC4E8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88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1ABC-6779-4085-926B-18763E60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292240-478C-4379-83B7-CE2A7D9FB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26C8B1A-FCF5-43C9-8B56-0720AC7AD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C9FDB6-82E1-4019-A53C-8F04C0F9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9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FE60D2-24DB-4F74-88BA-1F37FF80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F87D7E-8D0F-466C-A4FF-19377C9D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398E20-73C1-46A1-BA68-F8253A682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30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F6210-78FC-414C-9302-0E0806EAB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A23624-84BB-4B17-9491-C98205DB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BF0C030-2ED1-4933-9A5E-D67F5D60D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C6FE47-B6BF-48D9-A53F-99466ACE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2F2C60-FF26-4486-AB21-D4816047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DB39EE-4ACC-4060-8410-5782CB6C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59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59173-6D6D-478F-982D-E9D6BCD90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6F7D19-E10F-40CF-9859-B0203AB9A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0AD6DBB-51D6-478F-A30F-AC778F94F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463540-0977-4E5D-B8BF-F65661B96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4C0560-ED89-40AC-9E20-B9055ADD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0B7047-8065-4687-B1FD-847C14E2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7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959">
              <a:srgbClr val="BACBE9"/>
            </a:gs>
            <a:gs pos="57000">
              <a:srgbClr val="FFFF00">
                <a:alpha val="51000"/>
              </a:srgb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67B7BB-C0C6-4A6F-8A65-3FDDADB79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DBF9740-7EC3-464C-B295-D7BFF4EF3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8E2F26-9920-4974-8D7A-459ED68E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8ED90-11E9-4B80-BEF8-8CCEBB6B1B91}" type="datetimeFigureOut">
              <a:rPr lang="cs-CZ" smtClean="0"/>
              <a:t>04.02.2021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D4BEA4-1E58-4307-AB91-DC98DF13F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27D99C-87F0-4256-977B-9265666EE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0C7AA-543A-4001-8F45-2DC3B7E402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2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KlJTDCSl8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69CA4-73FF-47BC-BB02-67320B3D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DÚ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87A23-09AC-47DA-8EEB-4DB28CF83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V jaké části těla parazituje škrkavka, roup a svalovec?</a:t>
            </a:r>
          </a:p>
          <a:p>
            <a:r>
              <a:rPr lang="cs-CZ" dirty="0">
                <a:solidFill>
                  <a:srgbClr val="FF0000"/>
                </a:solidFill>
              </a:rPr>
              <a:t>TENKÉ STŘEVO		TLUSTÉ STŘEVO		SVALY</a:t>
            </a:r>
          </a:p>
          <a:p>
            <a:r>
              <a:rPr lang="cs-CZ" dirty="0"/>
              <a:t>2. Co způsobí vlasovec v těle?</a:t>
            </a:r>
          </a:p>
          <a:p>
            <a:r>
              <a:rPr lang="cs-CZ" dirty="0">
                <a:solidFill>
                  <a:srgbClr val="FF0000"/>
                </a:solidFill>
              </a:rPr>
              <a:t>NADMĚRNÝ RŮST KONČETIN</a:t>
            </a:r>
            <a:endParaRPr lang="cs-CZ" dirty="0"/>
          </a:p>
          <a:p>
            <a:r>
              <a:rPr lang="cs-CZ" dirty="0"/>
              <a:t>3. Na jaké části těla rostliny parazituje háďátko?</a:t>
            </a:r>
          </a:p>
          <a:p>
            <a:r>
              <a:rPr lang="cs-CZ" dirty="0">
                <a:solidFill>
                  <a:srgbClr val="FF0000"/>
                </a:solidFill>
              </a:rPr>
              <a:t>KOŘENECH ROSTLIN</a:t>
            </a:r>
          </a:p>
          <a:p>
            <a:r>
              <a:rPr lang="cs-CZ" dirty="0"/>
              <a:t>4. Proč jsou důležité půdní hlístice?</a:t>
            </a:r>
          </a:p>
          <a:p>
            <a:r>
              <a:rPr lang="cs-CZ" dirty="0">
                <a:solidFill>
                  <a:srgbClr val="FF0000"/>
                </a:solidFill>
              </a:rPr>
              <a:t>PŘISPÍVAJÍ K ÚRODNOSTI PŮDY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07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830C2-12A2-4A32-9413-2915980B75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9087F4-444E-42F8-A895-80E268896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Žahavci, ploštěnci, hlísti</a:t>
            </a:r>
          </a:p>
        </p:txBody>
      </p:sp>
    </p:spTree>
    <p:extLst>
      <p:ext uri="{BB962C8B-B14F-4D97-AF65-F5344CB8AC3E}">
        <p14:creationId xmlns:p14="http://schemas.microsoft.com/office/powerpoint/2010/main" val="2845398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9CD530-9F5D-49BA-9DF3-0048DFF7C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Roztřiď základní znaky k jednotlivým skupinám živočichů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6656D-3C63-41C8-8E47-AC5AF5BBB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ŽAHAVCI			PLOŠTĚNCI				HLÍSTI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		</a:t>
            </a:r>
          </a:p>
          <a:p>
            <a:pPr marL="0" indent="0">
              <a:buNone/>
            </a:pPr>
            <a:r>
              <a:rPr lang="cs-CZ" dirty="0"/>
              <a:t>		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E9B362D6-9160-4C10-A8A2-93B0C8399B30}"/>
              </a:ext>
            </a:extLst>
          </p:cNvPr>
          <p:cNvSpPr/>
          <p:nvPr/>
        </p:nvSpPr>
        <p:spPr>
          <a:xfrm>
            <a:off x="1171575" y="3638550"/>
            <a:ext cx="1514475" cy="257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PLOCHÉ TĚLO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9C0F994-BF59-44FB-9383-C4A3FFED53E8}"/>
              </a:ext>
            </a:extLst>
          </p:cNvPr>
          <p:cNvSpPr/>
          <p:nvPr/>
        </p:nvSpPr>
        <p:spPr>
          <a:xfrm>
            <a:off x="4657725" y="3543300"/>
            <a:ext cx="1600200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VÁLCOVITÉ TĚLO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7F03118-152F-4F8F-92EA-F42E482D1138}"/>
              </a:ext>
            </a:extLst>
          </p:cNvPr>
          <p:cNvSpPr/>
          <p:nvPr/>
        </p:nvSpPr>
        <p:spPr>
          <a:xfrm>
            <a:off x="8191500" y="3638550"/>
            <a:ext cx="2828925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TĚLO S ŽAHAVÝMI RAMENY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1EAB8BF-DE9B-47B6-A372-6C35AE912E77}"/>
              </a:ext>
            </a:extLst>
          </p:cNvPr>
          <p:cNvSpPr/>
          <p:nvPr/>
        </p:nvSpPr>
        <p:spPr>
          <a:xfrm>
            <a:off x="1171575" y="4030662"/>
            <a:ext cx="2828925" cy="4175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ROZPTÝLENÁ NERVOVÁ SOUSTAVA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35EFF268-DB2D-46D8-AB8D-BCCE5600FDEB}"/>
              </a:ext>
            </a:extLst>
          </p:cNvPr>
          <p:cNvSpPr/>
          <p:nvPr/>
        </p:nvSpPr>
        <p:spPr>
          <a:xfrm>
            <a:off x="5095875" y="4162425"/>
            <a:ext cx="3314700" cy="4175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PROVAZCOVITÁ NERVOVÁ SOUSTAVA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8794DCE-CB16-487F-AF27-3BFA6448098C}"/>
              </a:ext>
            </a:extLst>
          </p:cNvPr>
          <p:cNvSpPr/>
          <p:nvPr/>
        </p:nvSpPr>
        <p:spPr>
          <a:xfrm>
            <a:off x="1276350" y="4579938"/>
            <a:ext cx="2828925" cy="4175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SLADKÝCH I SLANÝCH VODÁCH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D06D6FE-165C-49C9-89DB-FD57DB9E63D3}"/>
              </a:ext>
            </a:extLst>
          </p:cNvPr>
          <p:cNvSpPr/>
          <p:nvPr/>
        </p:nvSpPr>
        <p:spPr>
          <a:xfrm>
            <a:off x="5095875" y="4714875"/>
            <a:ext cx="3657600" cy="3889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SLADKÝCH VODÁCH, PARAZITI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EF4A283B-45C0-40F3-AF97-48C414FBFF31}"/>
              </a:ext>
            </a:extLst>
          </p:cNvPr>
          <p:cNvSpPr/>
          <p:nvPr/>
        </p:nvSpPr>
        <p:spPr>
          <a:xfrm>
            <a:off x="9048750" y="4791074"/>
            <a:ext cx="2305050" cy="5238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VNITŘNÍ I VNĚJŠÍ PARAZITÉ</a:t>
            </a:r>
          </a:p>
        </p:txBody>
      </p:sp>
    </p:spTree>
    <p:extLst>
      <p:ext uri="{BB962C8B-B14F-4D97-AF65-F5344CB8AC3E}">
        <p14:creationId xmlns:p14="http://schemas.microsoft.com/office/powerpoint/2010/main" val="262679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08 0.02546 L 0.27318 -0.197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55" y="-1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4.44444E-6 L 0.32656 -0.20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8" y="-1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.01852 L -0.6457 -0.2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92" y="-10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0.04606 L -0.04961 -0.1486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7" y="-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547 0.02292 L 0.06562 -0.1615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2" y="-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404 0.05811 L -0.05443 -0.1233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31 0.08217 L -0.12031 -0.1678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82 0.10046 L -0.04882 -0.1495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F6025-4945-4E0A-B3BD-23753166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SPRÁVNĚ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9DDB25-9316-402B-AD30-26D795BC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PODKLADU SE NEZMAR PŘICHYCUJE……</a:t>
            </a:r>
          </a:p>
          <a:p>
            <a:r>
              <a:rPr lang="cs-CZ" dirty="0"/>
              <a:t>SASANKY ŽIJÍ S KLAUNEM V ……</a:t>
            </a:r>
          </a:p>
          <a:p>
            <a:r>
              <a:rPr lang="cs-CZ" dirty="0"/>
              <a:t>PLOŠTĚNKA JE …..</a:t>
            </a:r>
          </a:p>
          <a:p>
            <a:r>
              <a:rPr lang="cs-CZ" dirty="0"/>
              <a:t>TASEMNICE MÁ VÝVIN …..</a:t>
            </a:r>
          </a:p>
          <a:p>
            <a:r>
              <a:rPr lang="cs-CZ" dirty="0"/>
              <a:t>SAMEČKOVÉ HLÍSTŮ JSOU ………</a:t>
            </a:r>
          </a:p>
          <a:p>
            <a:r>
              <a:rPr lang="cs-CZ" dirty="0"/>
              <a:t>ROSTLINY USYCHYJÍ PO NAPADENÍ ….</a:t>
            </a:r>
          </a:p>
        </p:txBody>
      </p:sp>
      <p:sp>
        <p:nvSpPr>
          <p:cNvPr id="4" name="Obdélník: s odříznutými rohy na opačné straně 3">
            <a:extLst>
              <a:ext uri="{FF2B5EF4-FFF2-40B4-BE49-F238E27FC236}">
                <a16:creationId xmlns:a16="http://schemas.microsoft.com/office/drawing/2014/main" id="{43EE8AF6-4475-496D-9E1A-5F5A965F1FDB}"/>
              </a:ext>
            </a:extLst>
          </p:cNvPr>
          <p:cNvSpPr/>
          <p:nvPr/>
        </p:nvSpPr>
        <p:spPr>
          <a:xfrm flipH="1">
            <a:off x="8980168" y="3886200"/>
            <a:ext cx="1670687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NOŽNÍM TERČEM</a:t>
            </a:r>
          </a:p>
        </p:txBody>
      </p:sp>
      <p:sp>
        <p:nvSpPr>
          <p:cNvPr id="5" name="Obdélník: s odříznutými rohy na opačné straně 4">
            <a:extLst>
              <a:ext uri="{FF2B5EF4-FFF2-40B4-BE49-F238E27FC236}">
                <a16:creationId xmlns:a16="http://schemas.microsoft.com/office/drawing/2014/main" id="{BA0ED9E9-9B01-460D-AE32-8D5EE3875620}"/>
              </a:ext>
            </a:extLst>
          </p:cNvPr>
          <p:cNvSpPr/>
          <p:nvPr/>
        </p:nvSpPr>
        <p:spPr>
          <a:xfrm>
            <a:off x="8058150" y="4838700"/>
            <a:ext cx="1670687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SYMBIÓZE</a:t>
            </a:r>
          </a:p>
        </p:txBody>
      </p:sp>
      <p:sp>
        <p:nvSpPr>
          <p:cNvPr id="6" name="Obdélník: s odříznutými rohy na opačné straně 5">
            <a:extLst>
              <a:ext uri="{FF2B5EF4-FFF2-40B4-BE49-F238E27FC236}">
                <a16:creationId xmlns:a16="http://schemas.microsoft.com/office/drawing/2014/main" id="{70E15CBB-0F8E-4576-BB94-15D40093A770}"/>
              </a:ext>
            </a:extLst>
          </p:cNvPr>
          <p:cNvSpPr/>
          <p:nvPr/>
        </p:nvSpPr>
        <p:spPr>
          <a:xfrm>
            <a:off x="10439400" y="5133975"/>
            <a:ext cx="1457325" cy="52387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VODNÍ ŽIVOČICH</a:t>
            </a:r>
          </a:p>
        </p:txBody>
      </p:sp>
      <p:sp>
        <p:nvSpPr>
          <p:cNvPr id="7" name="Obdélník: s odříznutými rohy na opačné straně 6">
            <a:extLst>
              <a:ext uri="{FF2B5EF4-FFF2-40B4-BE49-F238E27FC236}">
                <a16:creationId xmlns:a16="http://schemas.microsoft.com/office/drawing/2014/main" id="{29629A9A-12F5-4CB3-943A-08DD28B8B971}"/>
              </a:ext>
            </a:extLst>
          </p:cNvPr>
          <p:cNvSpPr/>
          <p:nvPr/>
        </p:nvSpPr>
        <p:spPr>
          <a:xfrm>
            <a:off x="8162925" y="2638425"/>
            <a:ext cx="1565912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MENŠÍ</a:t>
            </a:r>
          </a:p>
        </p:txBody>
      </p:sp>
      <p:sp>
        <p:nvSpPr>
          <p:cNvPr id="8" name="Obdélník: s odříznutými rohy na opačné straně 7">
            <a:extLst>
              <a:ext uri="{FF2B5EF4-FFF2-40B4-BE49-F238E27FC236}">
                <a16:creationId xmlns:a16="http://schemas.microsoft.com/office/drawing/2014/main" id="{E2E6EE6B-FA64-4814-8F3B-6A295ECCF8C6}"/>
              </a:ext>
            </a:extLst>
          </p:cNvPr>
          <p:cNvSpPr/>
          <p:nvPr/>
        </p:nvSpPr>
        <p:spPr>
          <a:xfrm>
            <a:off x="9833612" y="1825625"/>
            <a:ext cx="1520188" cy="617219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HÁĎÁTKEM</a:t>
            </a:r>
          </a:p>
        </p:txBody>
      </p:sp>
      <p:sp>
        <p:nvSpPr>
          <p:cNvPr id="9" name="Obdélník: s odříznutými rohy na opačné straně 8">
            <a:extLst>
              <a:ext uri="{FF2B5EF4-FFF2-40B4-BE49-F238E27FC236}">
                <a16:creationId xmlns:a16="http://schemas.microsoft.com/office/drawing/2014/main" id="{20F2CE02-156C-44DB-A45D-E926A5C0F7E0}"/>
              </a:ext>
            </a:extLst>
          </p:cNvPr>
          <p:cNvSpPr/>
          <p:nvPr/>
        </p:nvSpPr>
        <p:spPr>
          <a:xfrm>
            <a:off x="7905750" y="800100"/>
            <a:ext cx="1314450" cy="5334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NEPŘÍMÝ</a:t>
            </a:r>
          </a:p>
        </p:txBody>
      </p:sp>
    </p:spTree>
    <p:extLst>
      <p:ext uri="{BB962C8B-B14F-4D97-AF65-F5344CB8AC3E}">
        <p14:creationId xmlns:p14="http://schemas.microsoft.com/office/powerpoint/2010/main" val="397348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4.07407E-6 L -0.18477 -0.3453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45" y="-1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2.96296E-6 L -0.22943 -0.378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71" y="-1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4.44444E-6 L -0.58555 -0.3386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84" y="-16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4.44444E-6 L -0.27812 0.344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06" y="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7037E-7 L -0.25169 0.1467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91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11111E-6 L -0.29622 0.345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18" y="1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7B713-E169-430B-A7D5-D595415B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POJMENUJ SPRÁVNĚ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3161AC7A-BE41-4696-8E9F-765AB5ACF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5312" y="1323976"/>
            <a:ext cx="2509838" cy="250983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8532593-9A3C-470E-996E-D3965F641F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6612" y="1513443"/>
            <a:ext cx="3190875" cy="209653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B44CAC-2C9B-492A-B7D2-0B1C1B2D9C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3212" y="1561817"/>
            <a:ext cx="3559138" cy="199978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ED09256-A4A5-4F5E-8FB0-E95C658844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037" y="4176712"/>
            <a:ext cx="3803415" cy="198120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B4C2263-73F1-4712-A5BA-1ADD2E61E2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1024" y="4186237"/>
            <a:ext cx="3005138" cy="1999783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FBDF6402-0FD9-4315-907B-23938ED870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95236" y="4310062"/>
            <a:ext cx="3558564" cy="1724025"/>
          </a:xfrm>
          <a:prstGeom prst="rect">
            <a:avLst/>
          </a:prstGeom>
        </p:spPr>
      </p:pic>
      <p:sp>
        <p:nvSpPr>
          <p:cNvPr id="10" name="Ovál 9">
            <a:extLst>
              <a:ext uri="{FF2B5EF4-FFF2-40B4-BE49-F238E27FC236}">
                <a16:creationId xmlns:a16="http://schemas.microsoft.com/office/drawing/2014/main" id="{98516721-F545-4A2B-AC21-DCF3CC529B26}"/>
              </a:ext>
            </a:extLst>
          </p:cNvPr>
          <p:cNvSpPr/>
          <p:nvPr/>
        </p:nvSpPr>
        <p:spPr>
          <a:xfrm>
            <a:off x="10582275" y="315963"/>
            <a:ext cx="1457325" cy="4587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KORÁL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821298FE-7733-47CE-826D-49110FF4D873}"/>
              </a:ext>
            </a:extLst>
          </p:cNvPr>
          <p:cNvSpPr/>
          <p:nvPr/>
        </p:nvSpPr>
        <p:spPr>
          <a:xfrm>
            <a:off x="10212350" y="1000125"/>
            <a:ext cx="1817725" cy="51331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PLOŠTĚNKA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4B3881F-105E-44D7-8044-F63DD2EE1F1A}"/>
              </a:ext>
            </a:extLst>
          </p:cNvPr>
          <p:cNvSpPr/>
          <p:nvPr/>
        </p:nvSpPr>
        <p:spPr>
          <a:xfrm>
            <a:off x="10458450" y="1690688"/>
            <a:ext cx="1457325" cy="4587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ROUP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FF8CA1F9-BFD4-40A9-BB68-E4CE0B53AB9D}"/>
              </a:ext>
            </a:extLst>
          </p:cNvPr>
          <p:cNvSpPr/>
          <p:nvPr/>
        </p:nvSpPr>
        <p:spPr>
          <a:xfrm>
            <a:off x="10648950" y="2325688"/>
            <a:ext cx="1457325" cy="57225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MEDÚZA</a:t>
            </a: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B866DD43-9140-4029-8732-4F2E3C773830}"/>
              </a:ext>
            </a:extLst>
          </p:cNvPr>
          <p:cNvSpPr/>
          <p:nvPr/>
        </p:nvSpPr>
        <p:spPr>
          <a:xfrm>
            <a:off x="10298076" y="3252786"/>
            <a:ext cx="1893924" cy="3936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ŠKRKAVKA</a:t>
            </a: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098D1AAC-4CE8-4169-8395-9487D9258DE8}"/>
              </a:ext>
            </a:extLst>
          </p:cNvPr>
          <p:cNvSpPr/>
          <p:nvPr/>
        </p:nvSpPr>
        <p:spPr>
          <a:xfrm>
            <a:off x="10212350" y="3710183"/>
            <a:ext cx="1893925" cy="47605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TASEMNICE</a:t>
            </a:r>
          </a:p>
        </p:txBody>
      </p:sp>
    </p:spTree>
    <p:extLst>
      <p:ext uri="{BB962C8B-B14F-4D97-AF65-F5344CB8AC3E}">
        <p14:creationId xmlns:p14="http://schemas.microsoft.com/office/powerpoint/2010/main" val="108211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7.40741E-7 L -0.72149 0.016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081" y="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078 0.08033 L -0.45078 0.080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44444E-6 L -0.13945 -0.1275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79" y="-6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96296E-6 L -0.65625 0.2759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13" y="1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11111E-6 L -0.37188 0.379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94" y="1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85185E-6 L -0.05976 0.5944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5" y="2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D6C25E-8709-4E8E-A941-77FFCBA29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SPOJ SLOVA, KTERÁ K SOBĚ VÝZNAMOVĚ PATŘÍ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6C185A-49EC-4ADB-99A5-BE19F39DC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ŠKRKAVKA					KOŘENY ŘEPY</a:t>
            </a:r>
          </a:p>
          <a:p>
            <a:endParaRPr lang="cs-CZ" dirty="0"/>
          </a:p>
          <a:p>
            <a:r>
              <a:rPr lang="cs-CZ" dirty="0"/>
              <a:t>ROUP					SVALY</a:t>
            </a:r>
          </a:p>
          <a:p>
            <a:endParaRPr lang="cs-CZ" dirty="0"/>
          </a:p>
          <a:p>
            <a:r>
              <a:rPr lang="cs-CZ" dirty="0"/>
              <a:t>SVALOVEC					TENKÉ STŘEVO</a:t>
            </a:r>
          </a:p>
          <a:p>
            <a:endParaRPr lang="cs-CZ" dirty="0"/>
          </a:p>
          <a:p>
            <a:r>
              <a:rPr lang="cs-CZ" dirty="0"/>
              <a:t>HÁĎÁTKO					TVORBA ŽIVIN V PŮDĚ</a:t>
            </a:r>
          </a:p>
          <a:p>
            <a:endParaRPr lang="cs-CZ" dirty="0"/>
          </a:p>
          <a:p>
            <a:r>
              <a:rPr lang="cs-CZ" dirty="0"/>
              <a:t>HLÍSTICE					TLUSTÉ STŘEVO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A2C87D60-653C-4B84-A450-1E52A83A1022}"/>
              </a:ext>
            </a:extLst>
          </p:cNvPr>
          <p:cNvCxnSpPr/>
          <p:nvPr/>
        </p:nvCxnSpPr>
        <p:spPr>
          <a:xfrm>
            <a:off x="2771775" y="2114550"/>
            <a:ext cx="3429000" cy="17049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5CD09F6-9F0F-40E8-AC6C-E2D568FCE73F}"/>
              </a:ext>
            </a:extLst>
          </p:cNvPr>
          <p:cNvCxnSpPr>
            <a:cxnSpLocks/>
          </p:cNvCxnSpPr>
          <p:nvPr/>
        </p:nvCxnSpPr>
        <p:spPr>
          <a:xfrm>
            <a:off x="2143125" y="2895600"/>
            <a:ext cx="4191000" cy="2752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038CEA81-546B-4A8F-9CB0-845BE5044FD7}"/>
              </a:ext>
            </a:extLst>
          </p:cNvPr>
          <p:cNvCxnSpPr/>
          <p:nvPr/>
        </p:nvCxnSpPr>
        <p:spPr>
          <a:xfrm flipV="1">
            <a:off x="2771775" y="2967037"/>
            <a:ext cx="3514725" cy="9667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67716FCD-D55D-4181-8E7F-740AD6459220}"/>
              </a:ext>
            </a:extLst>
          </p:cNvPr>
          <p:cNvCxnSpPr/>
          <p:nvPr/>
        </p:nvCxnSpPr>
        <p:spPr>
          <a:xfrm flipV="1">
            <a:off x="2695575" y="2114550"/>
            <a:ext cx="3505200" cy="26955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19DECDFA-5B19-4245-904F-4A0992FBB08A}"/>
              </a:ext>
            </a:extLst>
          </p:cNvPr>
          <p:cNvCxnSpPr/>
          <p:nvPr/>
        </p:nvCxnSpPr>
        <p:spPr>
          <a:xfrm flipV="1">
            <a:off x="2514600" y="4829175"/>
            <a:ext cx="3771900" cy="8858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42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8DDB-C9BB-4335-AD3E-8F0A6FFFE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SEŘAĎ PODLE VELIKOSTI OD NEJMENŠÍHO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2CED3B-B099-48F5-B966-34EFF676F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rdce 3">
            <a:extLst>
              <a:ext uri="{FF2B5EF4-FFF2-40B4-BE49-F238E27FC236}">
                <a16:creationId xmlns:a16="http://schemas.microsoft.com/office/drawing/2014/main" id="{D3470A47-FA83-438B-AB84-72270F189BCC}"/>
              </a:ext>
            </a:extLst>
          </p:cNvPr>
          <p:cNvSpPr/>
          <p:nvPr/>
        </p:nvSpPr>
        <p:spPr>
          <a:xfrm>
            <a:off x="1228725" y="2114550"/>
            <a:ext cx="1724025" cy="1076325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ROUP</a:t>
            </a:r>
          </a:p>
        </p:txBody>
      </p:sp>
      <p:sp>
        <p:nvSpPr>
          <p:cNvPr id="5" name="Srdce 4">
            <a:extLst>
              <a:ext uri="{FF2B5EF4-FFF2-40B4-BE49-F238E27FC236}">
                <a16:creationId xmlns:a16="http://schemas.microsoft.com/office/drawing/2014/main" id="{D06D3D80-CD2B-45F4-ADE9-55DBEBD6EA8A}"/>
              </a:ext>
            </a:extLst>
          </p:cNvPr>
          <p:cNvSpPr/>
          <p:nvPr/>
        </p:nvSpPr>
        <p:spPr>
          <a:xfrm>
            <a:off x="3343275" y="2114550"/>
            <a:ext cx="1924050" cy="1076325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ŠKRKAVKY</a:t>
            </a:r>
          </a:p>
        </p:txBody>
      </p:sp>
      <p:sp>
        <p:nvSpPr>
          <p:cNvPr id="6" name="Srdce 5">
            <a:extLst>
              <a:ext uri="{FF2B5EF4-FFF2-40B4-BE49-F238E27FC236}">
                <a16:creationId xmlns:a16="http://schemas.microsoft.com/office/drawing/2014/main" id="{0895C294-2124-4E9A-A448-A5DC61BE5879}"/>
              </a:ext>
            </a:extLst>
          </p:cNvPr>
          <p:cNvSpPr/>
          <p:nvPr/>
        </p:nvSpPr>
        <p:spPr>
          <a:xfrm>
            <a:off x="5400674" y="2114550"/>
            <a:ext cx="1724025" cy="1076326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HÁĎÁTKO</a:t>
            </a:r>
          </a:p>
        </p:txBody>
      </p:sp>
      <p:sp>
        <p:nvSpPr>
          <p:cNvPr id="7" name="Srdce 6">
            <a:extLst>
              <a:ext uri="{FF2B5EF4-FFF2-40B4-BE49-F238E27FC236}">
                <a16:creationId xmlns:a16="http://schemas.microsoft.com/office/drawing/2014/main" id="{70E64718-4836-4BB5-8F45-1B3224021774}"/>
              </a:ext>
            </a:extLst>
          </p:cNvPr>
          <p:cNvSpPr/>
          <p:nvPr/>
        </p:nvSpPr>
        <p:spPr>
          <a:xfrm>
            <a:off x="7400925" y="2047876"/>
            <a:ext cx="2076450" cy="1143000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TASEMNICE</a:t>
            </a:r>
          </a:p>
        </p:txBody>
      </p:sp>
      <p:sp>
        <p:nvSpPr>
          <p:cNvPr id="8" name="Srdce 7">
            <a:extLst>
              <a:ext uri="{FF2B5EF4-FFF2-40B4-BE49-F238E27FC236}">
                <a16:creationId xmlns:a16="http://schemas.microsoft.com/office/drawing/2014/main" id="{0703FEDE-5ABA-40DA-A4E0-B38AC1176D04}"/>
              </a:ext>
            </a:extLst>
          </p:cNvPr>
          <p:cNvSpPr/>
          <p:nvPr/>
        </p:nvSpPr>
        <p:spPr>
          <a:xfrm>
            <a:off x="9648825" y="2114550"/>
            <a:ext cx="1962150" cy="1076325"/>
          </a:xfrm>
          <a:prstGeom prst="hear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PLOŠTĚNKA</a:t>
            </a:r>
          </a:p>
        </p:txBody>
      </p:sp>
    </p:spTree>
    <p:extLst>
      <p:ext uri="{BB962C8B-B14F-4D97-AF65-F5344CB8AC3E}">
        <p14:creationId xmlns:p14="http://schemas.microsoft.com/office/powerpoint/2010/main" val="400976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4.44444E-6 L -0.33476 0.3409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45" y="1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0.18399 0.328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93" y="1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-0.35704 0.328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52" y="1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33985 0.327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92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31 -0.00694 L 0.17812 0.336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91" y="1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DF327-2B60-4B11-9D0C-F3928B075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TOP 5 PARAZITŮ V TĚLE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71F442-F8CC-4EA0-A7C7-ED61FCDF7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0:55 MIN</a:t>
            </a:r>
          </a:p>
          <a:p>
            <a:r>
              <a:rPr lang="cs-CZ" dirty="0">
                <a:hlinkClick r:id="rId2"/>
              </a:rPr>
              <a:t>https://www.youtube.com/watch?v=iKlJTDCSl84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245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E085B-F146-4DF1-A865-759BB540B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DÚ Z ONLINE HODINY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3A81F9-C13F-4D04-91E2-41F91970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VYLUŠTI KŘÍŽOVKU</a:t>
            </a:r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8690F08-CA16-41C8-AFFB-0FF7B3CAD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610716"/>
              </p:ext>
            </p:extLst>
          </p:nvPr>
        </p:nvGraphicFramePr>
        <p:xfrm>
          <a:off x="2095500" y="2190750"/>
          <a:ext cx="7534280" cy="4121149"/>
        </p:xfrm>
        <a:graphic>
          <a:graphicData uri="http://schemas.openxmlformats.org/drawingml/2006/table">
            <a:tbl>
              <a:tblPr/>
              <a:tblGrid>
                <a:gridCol w="753428">
                  <a:extLst>
                    <a:ext uri="{9D8B030D-6E8A-4147-A177-3AD203B41FA5}">
                      <a16:colId xmlns:a16="http://schemas.microsoft.com/office/drawing/2014/main" val="2780924607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117647178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3040628052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651633408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045660964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82144608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2606514649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67253482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1317506115"/>
                    </a:ext>
                  </a:extLst>
                </a:gridCol>
                <a:gridCol w="753428">
                  <a:extLst>
                    <a:ext uri="{9D8B030D-6E8A-4147-A177-3AD203B41FA5}">
                      <a16:colId xmlns:a16="http://schemas.microsoft.com/office/drawing/2014/main" val="846980003"/>
                    </a:ext>
                  </a:extLst>
                </a:gridCol>
              </a:tblGrid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85413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500233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69096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9259170"/>
                  </a:ext>
                </a:extLst>
              </a:tr>
              <a:tr h="320297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948944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762159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 SE VYVINE Z VAJÍČEK ŠKRKAVKY?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630877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HLÍST ŽIJÍCÍ VE SVALECH…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3487672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ZAPOUZDŘENÁ LARVA TASEMNICE…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8539208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UVEĎ PROSTŘEDÍ, V NĚMŽ ŽIJE HÁĎÁTKO ŘEPNÉ…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338249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966285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TAJENKA: …………….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195908"/>
                  </a:ext>
                </a:extLst>
              </a:tr>
              <a:tr h="3096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496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7189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302</Words>
  <Application>Microsoft Office PowerPoint</Application>
  <PresentationFormat>Širokoúhlá obrazovka</PresentationFormat>
  <Paragraphs>99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KONTROLA DÚ  </vt:lpstr>
      <vt:lpstr>opakování</vt:lpstr>
      <vt:lpstr>Roztřiď základní znaky k jednotlivým skupinám živočichů</vt:lpstr>
      <vt:lpstr>DOPLŇ SPRÁVNĚ</vt:lpstr>
      <vt:lpstr>POJMENUJ SPRÁVNĚ</vt:lpstr>
      <vt:lpstr>SPOJ SLOVA, KTERÁ K SOBĚ VÝZNAMOVĚ PATŘÍ</vt:lpstr>
      <vt:lpstr>SEŘAĎ PODLE VELIKOSTI OD NEJMENŠÍHO</vt:lpstr>
      <vt:lpstr>VIDEO TOP 5 PARAZITŮ V TĚLE</vt:lpstr>
      <vt:lpstr>DÚ Z ONLINE HODINY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DÚ</dc:title>
  <dc:creator>Dagmar Hegrová</dc:creator>
  <cp:lastModifiedBy>Zbyněk Koláčný</cp:lastModifiedBy>
  <cp:revision>13</cp:revision>
  <dcterms:created xsi:type="dcterms:W3CDTF">2021-02-03T18:25:26Z</dcterms:created>
  <dcterms:modified xsi:type="dcterms:W3CDTF">2021-02-04T09:53:44Z</dcterms:modified>
</cp:coreProperties>
</file>