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6" r:id="rId2"/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1" autoAdjust="0"/>
    <p:restoredTop sz="94660"/>
  </p:normalViewPr>
  <p:slideViewPr>
    <p:cSldViewPr snapToGrid="0">
      <p:cViewPr varScale="1">
        <p:scale>
          <a:sx n="45" d="100"/>
          <a:sy n="45" d="100"/>
        </p:scale>
        <p:origin x="82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00AF103-5624-4650-8373-06B820EFFC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F27D9DB9-ABF5-49C3-92E4-71E30B42ACE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0CD6FFC-AD38-4D58-B8F3-4E2F2946A6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8ED90-11E9-4B80-BEF8-8CCEBB6B1B91}" type="datetimeFigureOut">
              <a:rPr lang="cs-CZ" smtClean="0"/>
              <a:t>04.02.2021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24EFFA5-1C00-40B7-AD27-BB1F9F435A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5A5AA3D-311B-4EDF-9037-CDDCF8210D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0C7AA-543A-4001-8F45-2DC3B7E402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629062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AF5CB56-5650-4031-A54F-7CC5B5FDB4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3C8BD009-C6C8-49D5-9409-1BDFCCA5A49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5454A42-396D-42EA-87AF-94518818E4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8ED90-11E9-4B80-BEF8-8CCEBB6B1B91}" type="datetimeFigureOut">
              <a:rPr lang="cs-CZ" smtClean="0"/>
              <a:t>04.02.2021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9938E61-394D-4859-944D-D5A11ED32B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AE650F8-CE82-451D-B282-53C360C1CD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0C7AA-543A-4001-8F45-2DC3B7E402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048200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845A28B3-C7A5-4A65-80EF-CAC91D84ADF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B159F6FD-D332-4597-87F1-2ABB79F6C2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EBBD51B-5F54-40FE-A4FD-FD8CE158AC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8ED90-11E9-4B80-BEF8-8CCEBB6B1B91}" type="datetimeFigureOut">
              <a:rPr lang="cs-CZ" smtClean="0"/>
              <a:t>04.02.2021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A45C098-6EF6-4274-9D0E-A63454CDC5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8CFC767-2531-4ACA-8AEA-4CA6E61F93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0C7AA-543A-4001-8F45-2DC3B7E402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357170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EA3D6F0-8341-4509-9E52-85417CD21E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0A9A104-5C89-44C0-AE18-4719FDD4DD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61E921B-CE55-4BC3-8598-CA8766AA37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8ED90-11E9-4B80-BEF8-8CCEBB6B1B91}" type="datetimeFigureOut">
              <a:rPr lang="cs-CZ" smtClean="0"/>
              <a:t>04.02.2021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561E490-BB8B-4556-9AF1-B1E48C9A3F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86F0AE3-8BAA-4090-B0B3-6B53729B33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0C7AA-543A-4001-8F45-2DC3B7E402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778429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4FD5826-CFD9-4259-BF74-B27968898D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AFFCFC29-C178-492F-83F3-F51B8402E4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934F814-C4E9-4955-9855-4D9FE6FAC2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8ED90-11E9-4B80-BEF8-8CCEBB6B1B91}" type="datetimeFigureOut">
              <a:rPr lang="cs-CZ" smtClean="0"/>
              <a:t>04.02.2021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47395A4-8139-4C42-91BF-C3FC2F1472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A9E9C6C-C1FC-4DF5-9286-250F017B77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0C7AA-543A-4001-8F45-2DC3B7E402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180365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1479DF7-3603-4FB0-B9EE-3FFE106653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E0B3F3B-A381-4F7F-B563-2EC85BB9C72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CF836A50-6A86-4324-BB96-FD5728ECD7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6A58807B-1DEA-4E46-9BA0-9233F72CBC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8ED90-11E9-4B80-BEF8-8CCEBB6B1B91}" type="datetimeFigureOut">
              <a:rPr lang="cs-CZ" smtClean="0"/>
              <a:t>04.02.2021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00368C74-940A-47CC-942A-0E56950B10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9AE2B613-8196-4E88-B002-D3A4D4E94C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0C7AA-543A-4001-8F45-2DC3B7E402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96552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581CFFD-5481-4EB4-9FD5-2BFC3981F9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4CBA460A-B89C-4C23-A8EB-282546DB0B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55EEECAC-4175-4C04-9645-0F7862DE16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172FB87-C57C-4D5D-9408-98801EE6FE4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6894B7BC-75A3-46E2-A65A-933950A1B96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1E4DDB81-41A5-481D-9E6E-7D2D3D45B3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8ED90-11E9-4B80-BEF8-8CCEBB6B1B91}" type="datetimeFigureOut">
              <a:rPr lang="cs-CZ" smtClean="0"/>
              <a:t>04.02.2021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0D25FE8B-B812-4B63-BD84-9B5D89532D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32C0D8AC-75EC-42B0-BF25-403ECC4E82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0C7AA-543A-4001-8F45-2DC3B7E402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018809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99B1ABC-6779-4085-926B-18763E6033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76292240-478C-4379-83B7-CE2A7D9FBB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8ED90-11E9-4B80-BEF8-8CCEBB6B1B91}" type="datetimeFigureOut">
              <a:rPr lang="cs-CZ" smtClean="0"/>
              <a:t>04.02.2021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026C8B1A-FCF5-43C9-8B56-0720AC7AD5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25C9FDB6-82E1-4019-A53C-8F04C0F9D2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0C7AA-543A-4001-8F45-2DC3B7E402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82996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E2FE60D2-24DB-4F74-88BA-1F37FF80E5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8ED90-11E9-4B80-BEF8-8CCEBB6B1B91}" type="datetimeFigureOut">
              <a:rPr lang="cs-CZ" smtClean="0"/>
              <a:t>04.02.2021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EAF87D7E-8D0F-466C-A4FF-19377C9DB0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A398E20-73C1-46A1-BA68-F8253A6824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0C7AA-543A-4001-8F45-2DC3B7E402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423023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1DF6210-78FC-414C-9302-0E0806EAB4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6A23624-84BB-4B17-9491-C98205DBF3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1BF0C030-2ED1-4933-9A5E-D67F5D60D7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9EC6FE47-B6BF-48D9-A53F-99466ACE83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8ED90-11E9-4B80-BEF8-8CCEBB6B1B91}" type="datetimeFigureOut">
              <a:rPr lang="cs-CZ" smtClean="0"/>
              <a:t>04.02.2021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E42F2C60-FF26-4486-AB21-D4816047E2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2DB39EE-4ACC-4060-8410-5782CB6C34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0C7AA-543A-4001-8F45-2DC3B7E402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095919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7059173-6D6D-478F-982D-E9D6BCD906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806F7D19-E10F-40CF-9859-B0203AB9A7A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E0AD6DBB-51D6-478F-A30F-AC778F94F15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9A463540-0977-4E5D-B8BF-F65661B969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8ED90-11E9-4B80-BEF8-8CCEBB6B1B91}" type="datetimeFigureOut">
              <a:rPr lang="cs-CZ" smtClean="0"/>
              <a:t>04.02.2021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604C0560-ED89-40AC-9E20-B9055ADDF7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320B7047-8065-4687-B1FD-847C14E25B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0C7AA-543A-4001-8F45-2DC3B7E402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786744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91959">
              <a:srgbClr val="BACBE9"/>
            </a:gs>
            <a:gs pos="57000">
              <a:srgbClr val="FFFF00">
                <a:alpha val="51000"/>
              </a:srgb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7E67B7BB-C0C6-4A6F-8A65-3FDDADB79A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EDBF9740-7EC3-464C-B295-D7BFF4EF3B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48E2F26-9920-4974-8D7A-459ED68E582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28ED90-11E9-4B80-BEF8-8CCEBB6B1B91}" type="datetimeFigureOut">
              <a:rPr lang="cs-CZ" smtClean="0"/>
              <a:t>04.02.2021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7D4BEA4-1E58-4307-AB91-DC98DF13FBD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527D99C-87F0-4256-977B-9265666EE65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50C7AA-543A-4001-8F45-2DC3B7E402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43213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iKlJTDCSl84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F269CA4-73FF-47BC-BB02-67320B3D05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KONTROLA DÚ 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3787A23-09AC-47DA-8EEB-4DB28CF837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1. V jaké části těla parazituje škrkavka, roup a svalovec?</a:t>
            </a:r>
          </a:p>
          <a:p>
            <a:r>
              <a:rPr lang="cs-CZ" dirty="0">
                <a:solidFill>
                  <a:srgbClr val="FF0000"/>
                </a:solidFill>
              </a:rPr>
              <a:t>TENKÉ STŘEVO		TLUSTÉ STŘEVO		SVALY</a:t>
            </a:r>
          </a:p>
          <a:p>
            <a:r>
              <a:rPr lang="cs-CZ" dirty="0"/>
              <a:t>2. Co způsobí vlasovec v těle?</a:t>
            </a:r>
          </a:p>
          <a:p>
            <a:r>
              <a:rPr lang="cs-CZ" dirty="0">
                <a:solidFill>
                  <a:srgbClr val="FF0000"/>
                </a:solidFill>
              </a:rPr>
              <a:t>NADMĚRNÝ RŮST KONČETIN</a:t>
            </a:r>
            <a:endParaRPr lang="cs-CZ" dirty="0"/>
          </a:p>
          <a:p>
            <a:r>
              <a:rPr lang="cs-CZ" dirty="0"/>
              <a:t>3. Na jaké části těla rostliny parazituje háďátko?</a:t>
            </a:r>
          </a:p>
          <a:p>
            <a:r>
              <a:rPr lang="cs-CZ" dirty="0">
                <a:solidFill>
                  <a:srgbClr val="FF0000"/>
                </a:solidFill>
              </a:rPr>
              <a:t>KOŘENECH ROSTLIN</a:t>
            </a:r>
          </a:p>
          <a:p>
            <a:r>
              <a:rPr lang="cs-CZ" dirty="0"/>
              <a:t>4. Proč jsou důležité půdní hlístice?</a:t>
            </a:r>
          </a:p>
          <a:p>
            <a:r>
              <a:rPr lang="cs-CZ" dirty="0">
                <a:solidFill>
                  <a:srgbClr val="FF0000"/>
                </a:solidFill>
              </a:rPr>
              <a:t>PŘISPÍVAJÍ K ÚRODNOSTI PŮDY</a:t>
            </a:r>
          </a:p>
          <a:p>
            <a:endParaRPr lang="cs-CZ" dirty="0"/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700791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DF830C2-12A2-4A32-9413-2915980B751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opakování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B49087F4-444E-42F8-A895-80E268896FB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Žahavci, ploštěnci, hlísti</a:t>
            </a:r>
          </a:p>
        </p:txBody>
      </p:sp>
    </p:spTree>
    <p:extLst>
      <p:ext uri="{BB962C8B-B14F-4D97-AF65-F5344CB8AC3E}">
        <p14:creationId xmlns:p14="http://schemas.microsoft.com/office/powerpoint/2010/main" val="28453989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A9CD530-9F5D-49BA-9DF3-0048DFF7C8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Roztřiď základní znaky k jednotlivým skupinám živočichů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DD6656D-3C63-41C8-8E47-AC5AF5BBB9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ŽAHAVCI			PLOŠTĚNCI				HLÍSTI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pPr marL="0" indent="0">
              <a:buNone/>
            </a:pPr>
            <a:r>
              <a:rPr lang="cs-CZ" dirty="0"/>
              <a:t>					</a:t>
            </a:r>
          </a:p>
          <a:p>
            <a:pPr marL="0" indent="0">
              <a:buNone/>
            </a:pPr>
            <a:r>
              <a:rPr lang="cs-CZ" dirty="0"/>
              <a:t>			</a:t>
            </a: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E9B362D6-9160-4C10-A8A2-93B0C8399B30}"/>
              </a:ext>
            </a:extLst>
          </p:cNvPr>
          <p:cNvSpPr/>
          <p:nvPr/>
        </p:nvSpPr>
        <p:spPr>
          <a:xfrm>
            <a:off x="1171575" y="3638550"/>
            <a:ext cx="1514475" cy="2571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PLOCHÉ TĚLO</a:t>
            </a:r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69C0F994-BF59-44FB-9383-C4A3FFED53E8}"/>
              </a:ext>
            </a:extLst>
          </p:cNvPr>
          <p:cNvSpPr/>
          <p:nvPr/>
        </p:nvSpPr>
        <p:spPr>
          <a:xfrm>
            <a:off x="4657725" y="3543300"/>
            <a:ext cx="1600200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VÁLCOVITÉ TĚLO</a:t>
            </a:r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C7F03118-152F-4F8F-92EA-F42E482D1138}"/>
              </a:ext>
            </a:extLst>
          </p:cNvPr>
          <p:cNvSpPr/>
          <p:nvPr/>
        </p:nvSpPr>
        <p:spPr>
          <a:xfrm>
            <a:off x="8191500" y="3638550"/>
            <a:ext cx="2828925" cy="5238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TĚLO S ŽAHAVÝMI RAMENY</a:t>
            </a:r>
          </a:p>
        </p:txBody>
      </p:sp>
      <p:sp>
        <p:nvSpPr>
          <p:cNvPr id="8" name="Obdélník 7">
            <a:extLst>
              <a:ext uri="{FF2B5EF4-FFF2-40B4-BE49-F238E27FC236}">
                <a16:creationId xmlns:a16="http://schemas.microsoft.com/office/drawing/2014/main" id="{81EAB8BF-DE9B-47B6-A372-6C35AE912E77}"/>
              </a:ext>
            </a:extLst>
          </p:cNvPr>
          <p:cNvSpPr/>
          <p:nvPr/>
        </p:nvSpPr>
        <p:spPr>
          <a:xfrm>
            <a:off x="1171575" y="4030662"/>
            <a:ext cx="2828925" cy="417513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ROZPTÝLENÁ NERVOVÁ SOUSTAVA</a:t>
            </a:r>
          </a:p>
        </p:txBody>
      </p:sp>
      <p:sp>
        <p:nvSpPr>
          <p:cNvPr id="9" name="Obdélník 8">
            <a:extLst>
              <a:ext uri="{FF2B5EF4-FFF2-40B4-BE49-F238E27FC236}">
                <a16:creationId xmlns:a16="http://schemas.microsoft.com/office/drawing/2014/main" id="{35EFF268-DB2D-46D8-AB8D-BCCE5600FDEB}"/>
              </a:ext>
            </a:extLst>
          </p:cNvPr>
          <p:cNvSpPr/>
          <p:nvPr/>
        </p:nvSpPr>
        <p:spPr>
          <a:xfrm>
            <a:off x="5095875" y="4162425"/>
            <a:ext cx="3314700" cy="417513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PROVAZCOVITÁ NERVOVÁ SOUSTAVA</a:t>
            </a:r>
          </a:p>
        </p:txBody>
      </p:sp>
      <p:sp>
        <p:nvSpPr>
          <p:cNvPr id="10" name="Obdélník 9">
            <a:extLst>
              <a:ext uri="{FF2B5EF4-FFF2-40B4-BE49-F238E27FC236}">
                <a16:creationId xmlns:a16="http://schemas.microsoft.com/office/drawing/2014/main" id="{F8794DCE-CB16-487F-AF27-3BFA6448098C}"/>
              </a:ext>
            </a:extLst>
          </p:cNvPr>
          <p:cNvSpPr/>
          <p:nvPr/>
        </p:nvSpPr>
        <p:spPr>
          <a:xfrm>
            <a:off x="1276350" y="4579938"/>
            <a:ext cx="2828925" cy="417513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VE SLADKÝCH I SLANÝCH VODÁCH</a:t>
            </a:r>
          </a:p>
        </p:txBody>
      </p:sp>
      <p:sp>
        <p:nvSpPr>
          <p:cNvPr id="11" name="Obdélník 10">
            <a:extLst>
              <a:ext uri="{FF2B5EF4-FFF2-40B4-BE49-F238E27FC236}">
                <a16:creationId xmlns:a16="http://schemas.microsoft.com/office/drawing/2014/main" id="{6D06D6FE-165C-49C9-89DB-FD57DB9E63D3}"/>
              </a:ext>
            </a:extLst>
          </p:cNvPr>
          <p:cNvSpPr/>
          <p:nvPr/>
        </p:nvSpPr>
        <p:spPr>
          <a:xfrm>
            <a:off x="5095875" y="4714875"/>
            <a:ext cx="3657600" cy="388938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VE SLADKÝCH VODÁCH, PARAZITI</a:t>
            </a:r>
          </a:p>
        </p:txBody>
      </p:sp>
      <p:sp>
        <p:nvSpPr>
          <p:cNvPr id="12" name="Obdélník 11">
            <a:extLst>
              <a:ext uri="{FF2B5EF4-FFF2-40B4-BE49-F238E27FC236}">
                <a16:creationId xmlns:a16="http://schemas.microsoft.com/office/drawing/2014/main" id="{EF4A283B-45C0-40F3-AF97-48C414FBFF31}"/>
              </a:ext>
            </a:extLst>
          </p:cNvPr>
          <p:cNvSpPr/>
          <p:nvPr/>
        </p:nvSpPr>
        <p:spPr>
          <a:xfrm>
            <a:off x="9048750" y="4791074"/>
            <a:ext cx="2305050" cy="523875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VNITŘNÍ I VNĚJŠÍ PARAZITÉ</a:t>
            </a:r>
          </a:p>
        </p:txBody>
      </p:sp>
    </p:spTree>
    <p:extLst>
      <p:ext uri="{BB962C8B-B14F-4D97-AF65-F5344CB8AC3E}">
        <p14:creationId xmlns:p14="http://schemas.microsoft.com/office/powerpoint/2010/main" val="26267919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808 0.02546 L 0.27318 -0.1974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255" y="-1115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75E-6 4.44444E-6 L 0.32656 -0.2007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328" y="-100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6.25E-7 0.01852 L -0.6457 -0.20023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2292" y="-1094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25E-7 0.04606 L -0.04961 -0.14862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87" y="-974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5547 0.02292 L 0.06562 -0.16158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492" y="-923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5404 0.05811 L -0.05443 -0.12338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" y="-907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2031 0.08217 L -0.12031 -0.16783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4882 0.10046 L -0.04882 -0.14954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28F6025-4945-4E0A-B3BD-2375316634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DOPLŇ SPRÁVNĚ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69DDB25-9316-402B-AD30-26D795BC57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 PODKLADU SE NEZMAR PŘICHYCUJE……</a:t>
            </a:r>
          </a:p>
          <a:p>
            <a:r>
              <a:rPr lang="cs-CZ" dirty="0"/>
              <a:t>SASANKY ŽIJÍ S KLAUNEM V ……</a:t>
            </a:r>
          </a:p>
          <a:p>
            <a:r>
              <a:rPr lang="cs-CZ" dirty="0"/>
              <a:t>PLOŠTĚNKA JE …..</a:t>
            </a:r>
          </a:p>
          <a:p>
            <a:r>
              <a:rPr lang="cs-CZ" dirty="0"/>
              <a:t>TASEMNICE MÁ VÝVIN …..</a:t>
            </a:r>
          </a:p>
          <a:p>
            <a:r>
              <a:rPr lang="cs-CZ" dirty="0"/>
              <a:t>SAMEČKOVÉ HLÍSTŮ JSOU ………</a:t>
            </a:r>
          </a:p>
          <a:p>
            <a:r>
              <a:rPr lang="cs-CZ" dirty="0"/>
              <a:t>ROSTLINY USYCHYJÍ PO NAPADENÍ ….</a:t>
            </a:r>
          </a:p>
        </p:txBody>
      </p:sp>
      <p:sp>
        <p:nvSpPr>
          <p:cNvPr id="4" name="Obdélník: s odříznutými rohy na opačné straně 3">
            <a:extLst>
              <a:ext uri="{FF2B5EF4-FFF2-40B4-BE49-F238E27FC236}">
                <a16:creationId xmlns:a16="http://schemas.microsoft.com/office/drawing/2014/main" id="{43EE8AF6-4475-496D-9E1A-5F5A965F1FDB}"/>
              </a:ext>
            </a:extLst>
          </p:cNvPr>
          <p:cNvSpPr/>
          <p:nvPr/>
        </p:nvSpPr>
        <p:spPr>
          <a:xfrm flipH="1">
            <a:off x="8980168" y="3886200"/>
            <a:ext cx="1670687" cy="617219"/>
          </a:xfrm>
          <a:prstGeom prst="snip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NOŽNÍM TERČEM</a:t>
            </a:r>
          </a:p>
        </p:txBody>
      </p:sp>
      <p:sp>
        <p:nvSpPr>
          <p:cNvPr id="5" name="Obdélník: s odříznutými rohy na opačné straně 4">
            <a:extLst>
              <a:ext uri="{FF2B5EF4-FFF2-40B4-BE49-F238E27FC236}">
                <a16:creationId xmlns:a16="http://schemas.microsoft.com/office/drawing/2014/main" id="{BA0ED9E9-9B01-460D-AE32-8D5EE3875620}"/>
              </a:ext>
            </a:extLst>
          </p:cNvPr>
          <p:cNvSpPr/>
          <p:nvPr/>
        </p:nvSpPr>
        <p:spPr>
          <a:xfrm>
            <a:off x="8058150" y="4838700"/>
            <a:ext cx="1670687" cy="617219"/>
          </a:xfrm>
          <a:prstGeom prst="snip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SYMBIÓZE</a:t>
            </a:r>
          </a:p>
        </p:txBody>
      </p:sp>
      <p:sp>
        <p:nvSpPr>
          <p:cNvPr id="6" name="Obdélník: s odříznutými rohy na opačné straně 5">
            <a:extLst>
              <a:ext uri="{FF2B5EF4-FFF2-40B4-BE49-F238E27FC236}">
                <a16:creationId xmlns:a16="http://schemas.microsoft.com/office/drawing/2014/main" id="{70E15CBB-0F8E-4576-BB94-15D40093A770}"/>
              </a:ext>
            </a:extLst>
          </p:cNvPr>
          <p:cNvSpPr/>
          <p:nvPr/>
        </p:nvSpPr>
        <p:spPr>
          <a:xfrm>
            <a:off x="10439400" y="5133975"/>
            <a:ext cx="1457325" cy="523875"/>
          </a:xfrm>
          <a:prstGeom prst="snip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VODNÍ ŽIVOČICH</a:t>
            </a:r>
          </a:p>
        </p:txBody>
      </p:sp>
      <p:sp>
        <p:nvSpPr>
          <p:cNvPr id="7" name="Obdélník: s odříznutými rohy na opačné straně 6">
            <a:extLst>
              <a:ext uri="{FF2B5EF4-FFF2-40B4-BE49-F238E27FC236}">
                <a16:creationId xmlns:a16="http://schemas.microsoft.com/office/drawing/2014/main" id="{29629A9A-12F5-4CB3-943A-08DD28B8B971}"/>
              </a:ext>
            </a:extLst>
          </p:cNvPr>
          <p:cNvSpPr/>
          <p:nvPr/>
        </p:nvSpPr>
        <p:spPr>
          <a:xfrm>
            <a:off x="8162925" y="2638425"/>
            <a:ext cx="1565912" cy="617219"/>
          </a:xfrm>
          <a:prstGeom prst="snip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MENŠÍ</a:t>
            </a:r>
          </a:p>
        </p:txBody>
      </p:sp>
      <p:sp>
        <p:nvSpPr>
          <p:cNvPr id="8" name="Obdélník: s odříznutými rohy na opačné straně 7">
            <a:extLst>
              <a:ext uri="{FF2B5EF4-FFF2-40B4-BE49-F238E27FC236}">
                <a16:creationId xmlns:a16="http://schemas.microsoft.com/office/drawing/2014/main" id="{E2E6EE6B-FA64-4814-8F3B-6A295ECCF8C6}"/>
              </a:ext>
            </a:extLst>
          </p:cNvPr>
          <p:cNvSpPr/>
          <p:nvPr/>
        </p:nvSpPr>
        <p:spPr>
          <a:xfrm>
            <a:off x="9833612" y="1825625"/>
            <a:ext cx="1520188" cy="617219"/>
          </a:xfrm>
          <a:prstGeom prst="snip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HÁĎÁTKEM</a:t>
            </a:r>
          </a:p>
        </p:txBody>
      </p:sp>
      <p:sp>
        <p:nvSpPr>
          <p:cNvPr id="9" name="Obdélník: s odříznutými rohy na opačné straně 8">
            <a:extLst>
              <a:ext uri="{FF2B5EF4-FFF2-40B4-BE49-F238E27FC236}">
                <a16:creationId xmlns:a16="http://schemas.microsoft.com/office/drawing/2014/main" id="{20F2CE02-156C-44DB-A45D-E926A5C0F7E0}"/>
              </a:ext>
            </a:extLst>
          </p:cNvPr>
          <p:cNvSpPr/>
          <p:nvPr/>
        </p:nvSpPr>
        <p:spPr>
          <a:xfrm>
            <a:off x="7905750" y="800100"/>
            <a:ext cx="1314450" cy="533400"/>
          </a:xfrm>
          <a:prstGeom prst="snip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NEPŘÍMÝ</a:t>
            </a:r>
          </a:p>
        </p:txBody>
      </p:sp>
    </p:spTree>
    <p:extLst>
      <p:ext uri="{BB962C8B-B14F-4D97-AF65-F5344CB8AC3E}">
        <p14:creationId xmlns:p14="http://schemas.microsoft.com/office/powerpoint/2010/main" val="3973482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875E-6 -4.07407E-6 L -0.18477 -0.3453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245" y="-172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91667E-6 -2.96296E-6 L -0.22943 -0.37824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471" y="-1891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375E-6 4.44444E-6 L -0.58555 -0.33866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9284" y="-169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75E-6 4.44444E-6 L -0.27812 0.34444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906" y="1722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95833E-6 3.7037E-7 L -0.25169 0.14676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591" y="733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08333E-7 -1.11111E-6 L -0.29622 0.3456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818" y="172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1B7B713-E169-430B-A7D5-D595415B4C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POJMENUJ SPRÁVNĚ</a:t>
            </a:r>
          </a:p>
        </p:txBody>
      </p:sp>
      <p:pic>
        <p:nvPicPr>
          <p:cNvPr id="4" name="Zástupný symbol pro obsah 3">
            <a:extLst>
              <a:ext uri="{FF2B5EF4-FFF2-40B4-BE49-F238E27FC236}">
                <a16:creationId xmlns:a16="http://schemas.microsoft.com/office/drawing/2014/main" id="{3161AC7A-BE41-4696-8E9F-765AB5ACFFD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95312" y="1323976"/>
            <a:ext cx="2509838" cy="2509838"/>
          </a:xfrm>
          <a:prstGeom prst="rect">
            <a:avLst/>
          </a:prstGeom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E8532593-9A3C-470E-996E-D3965F641F0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76612" y="1513443"/>
            <a:ext cx="3190875" cy="2096532"/>
          </a:xfrm>
          <a:prstGeom prst="rect">
            <a:avLst/>
          </a:prstGeom>
        </p:spPr>
      </p:pic>
      <p:pic>
        <p:nvPicPr>
          <p:cNvPr id="6" name="Obrázek 5">
            <a:extLst>
              <a:ext uri="{FF2B5EF4-FFF2-40B4-BE49-F238E27FC236}">
                <a16:creationId xmlns:a16="http://schemas.microsoft.com/office/drawing/2014/main" id="{E9B44CAC-2C9B-492A-B7D2-0B1C1B2D9C7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53212" y="1561817"/>
            <a:ext cx="3559138" cy="1999783"/>
          </a:xfrm>
          <a:prstGeom prst="rect">
            <a:avLst/>
          </a:prstGeom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id="{2ED09256-A4A5-4F5E-8FB0-E95C6588447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00037" y="4176712"/>
            <a:ext cx="3803415" cy="1981200"/>
          </a:xfrm>
          <a:prstGeom prst="rect">
            <a:avLst/>
          </a:prstGeom>
        </p:spPr>
      </p:pic>
      <p:pic>
        <p:nvPicPr>
          <p:cNvPr id="8" name="Obrázek 7">
            <a:extLst>
              <a:ext uri="{FF2B5EF4-FFF2-40B4-BE49-F238E27FC236}">
                <a16:creationId xmlns:a16="http://schemas.microsoft.com/office/drawing/2014/main" id="{CB4C2263-73F1-4712-A5BA-1ADD2E61E2E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391024" y="4186237"/>
            <a:ext cx="3005138" cy="1999783"/>
          </a:xfrm>
          <a:prstGeom prst="rect">
            <a:avLst/>
          </a:prstGeo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FBDF6402-0FD9-4315-907B-23938ED87042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795236" y="4310062"/>
            <a:ext cx="3558564" cy="1724025"/>
          </a:xfrm>
          <a:prstGeom prst="rect">
            <a:avLst/>
          </a:prstGeom>
        </p:spPr>
      </p:pic>
      <p:sp>
        <p:nvSpPr>
          <p:cNvPr id="10" name="Ovál 9">
            <a:extLst>
              <a:ext uri="{FF2B5EF4-FFF2-40B4-BE49-F238E27FC236}">
                <a16:creationId xmlns:a16="http://schemas.microsoft.com/office/drawing/2014/main" id="{98516721-F545-4A2B-AC21-DCF3CC529B26}"/>
              </a:ext>
            </a:extLst>
          </p:cNvPr>
          <p:cNvSpPr/>
          <p:nvPr/>
        </p:nvSpPr>
        <p:spPr>
          <a:xfrm>
            <a:off x="10582275" y="315963"/>
            <a:ext cx="1457325" cy="458788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/>
              <a:t>KORÁL</a:t>
            </a:r>
          </a:p>
        </p:txBody>
      </p:sp>
      <p:sp>
        <p:nvSpPr>
          <p:cNvPr id="11" name="Ovál 10">
            <a:extLst>
              <a:ext uri="{FF2B5EF4-FFF2-40B4-BE49-F238E27FC236}">
                <a16:creationId xmlns:a16="http://schemas.microsoft.com/office/drawing/2014/main" id="{821298FE-7733-47CE-826D-49110FF4D873}"/>
              </a:ext>
            </a:extLst>
          </p:cNvPr>
          <p:cNvSpPr/>
          <p:nvPr/>
        </p:nvSpPr>
        <p:spPr>
          <a:xfrm>
            <a:off x="10212350" y="1000125"/>
            <a:ext cx="1817725" cy="513318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/>
              <a:t>PLOŠTĚNKA</a:t>
            </a:r>
          </a:p>
        </p:txBody>
      </p:sp>
      <p:sp>
        <p:nvSpPr>
          <p:cNvPr id="12" name="Ovál 11">
            <a:extLst>
              <a:ext uri="{FF2B5EF4-FFF2-40B4-BE49-F238E27FC236}">
                <a16:creationId xmlns:a16="http://schemas.microsoft.com/office/drawing/2014/main" id="{64B3881F-105E-44D7-8044-F63DD2EE1F1A}"/>
              </a:ext>
            </a:extLst>
          </p:cNvPr>
          <p:cNvSpPr/>
          <p:nvPr/>
        </p:nvSpPr>
        <p:spPr>
          <a:xfrm>
            <a:off x="10458450" y="1690688"/>
            <a:ext cx="1457325" cy="458788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/>
              <a:t>ROUP</a:t>
            </a:r>
          </a:p>
        </p:txBody>
      </p:sp>
      <p:sp>
        <p:nvSpPr>
          <p:cNvPr id="13" name="Ovál 12">
            <a:extLst>
              <a:ext uri="{FF2B5EF4-FFF2-40B4-BE49-F238E27FC236}">
                <a16:creationId xmlns:a16="http://schemas.microsoft.com/office/drawing/2014/main" id="{FF8CA1F9-BFD4-40A9-BB68-E4CE0B53AB9D}"/>
              </a:ext>
            </a:extLst>
          </p:cNvPr>
          <p:cNvSpPr/>
          <p:nvPr/>
        </p:nvSpPr>
        <p:spPr>
          <a:xfrm>
            <a:off x="10648950" y="2325688"/>
            <a:ext cx="1457325" cy="57225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/>
              <a:t>MEDÚZA</a:t>
            </a:r>
          </a:p>
        </p:txBody>
      </p:sp>
      <p:sp>
        <p:nvSpPr>
          <p:cNvPr id="14" name="Ovál 13">
            <a:extLst>
              <a:ext uri="{FF2B5EF4-FFF2-40B4-BE49-F238E27FC236}">
                <a16:creationId xmlns:a16="http://schemas.microsoft.com/office/drawing/2014/main" id="{B866DD43-9140-4029-8732-4F2E3C773830}"/>
              </a:ext>
            </a:extLst>
          </p:cNvPr>
          <p:cNvSpPr/>
          <p:nvPr/>
        </p:nvSpPr>
        <p:spPr>
          <a:xfrm>
            <a:off x="10298076" y="3252786"/>
            <a:ext cx="1893924" cy="393613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/>
              <a:t>ŠKRKAVKA</a:t>
            </a:r>
          </a:p>
        </p:txBody>
      </p:sp>
      <p:sp>
        <p:nvSpPr>
          <p:cNvPr id="15" name="Ovál 14">
            <a:extLst>
              <a:ext uri="{FF2B5EF4-FFF2-40B4-BE49-F238E27FC236}">
                <a16:creationId xmlns:a16="http://schemas.microsoft.com/office/drawing/2014/main" id="{098D1AAC-4CE8-4169-8395-9487D9258DE8}"/>
              </a:ext>
            </a:extLst>
          </p:cNvPr>
          <p:cNvSpPr/>
          <p:nvPr/>
        </p:nvSpPr>
        <p:spPr>
          <a:xfrm>
            <a:off x="10212350" y="3710183"/>
            <a:ext cx="1893925" cy="47605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/>
              <a:t>TASEMNICE</a:t>
            </a:r>
          </a:p>
        </p:txBody>
      </p:sp>
    </p:spTree>
    <p:extLst>
      <p:ext uri="{BB962C8B-B14F-4D97-AF65-F5344CB8AC3E}">
        <p14:creationId xmlns:p14="http://schemas.microsoft.com/office/powerpoint/2010/main" val="10821123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375E-6 7.40741E-7 L -0.72149 0.0164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6081" y="81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0078 0.08033 L -0.45078 0.08033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5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375E-6 -4.44444E-6 L -0.13945 -0.12754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979" y="-63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125E-6 2.96296E-6 L -0.65625 0.27592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2813" y="1379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875E-6 -1.11111E-6 L -0.37188 0.37963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594" y="1898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375E-6 1.85185E-6 L -0.05976 0.59444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995" y="2972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FD6C25E-8709-4E8E-A941-77FFCBA294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98450"/>
            <a:ext cx="10515600" cy="1325563"/>
          </a:xfrm>
        </p:spPr>
        <p:txBody>
          <a:bodyPr>
            <a:normAutofit/>
          </a:bodyPr>
          <a:lstStyle/>
          <a:p>
            <a:r>
              <a:rPr lang="cs-CZ" sz="4000" dirty="0"/>
              <a:t>SPOJ SLOVA, KTERÁ K SOBĚ VÝZNAMOVĚ PATŘÍ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06C185A-49EC-4ADB-99A5-BE19F39DC2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ŠKRKAVKA					KOŘENY ŘEPY</a:t>
            </a:r>
          </a:p>
          <a:p>
            <a:endParaRPr lang="cs-CZ" dirty="0"/>
          </a:p>
          <a:p>
            <a:r>
              <a:rPr lang="cs-CZ" dirty="0"/>
              <a:t>ROUP					SVALY</a:t>
            </a:r>
          </a:p>
          <a:p>
            <a:endParaRPr lang="cs-CZ" dirty="0"/>
          </a:p>
          <a:p>
            <a:r>
              <a:rPr lang="cs-CZ" dirty="0"/>
              <a:t>SVALOVEC					TENKÉ STŘEVO</a:t>
            </a:r>
          </a:p>
          <a:p>
            <a:endParaRPr lang="cs-CZ" dirty="0"/>
          </a:p>
          <a:p>
            <a:r>
              <a:rPr lang="cs-CZ" dirty="0"/>
              <a:t>HÁĎÁTKO					TVORBA ŽIVIN V PŮDĚ</a:t>
            </a:r>
          </a:p>
          <a:p>
            <a:endParaRPr lang="cs-CZ" dirty="0"/>
          </a:p>
          <a:p>
            <a:r>
              <a:rPr lang="cs-CZ" dirty="0"/>
              <a:t>HLÍSTICE					TLUSTÉ STŘEVO</a:t>
            </a:r>
          </a:p>
        </p:txBody>
      </p:sp>
      <p:cxnSp>
        <p:nvCxnSpPr>
          <p:cNvPr id="5" name="Přímá spojnice se šipkou 4">
            <a:extLst>
              <a:ext uri="{FF2B5EF4-FFF2-40B4-BE49-F238E27FC236}">
                <a16:creationId xmlns:a16="http://schemas.microsoft.com/office/drawing/2014/main" id="{A2C87D60-653C-4B84-A450-1E52A83A1022}"/>
              </a:ext>
            </a:extLst>
          </p:cNvPr>
          <p:cNvCxnSpPr/>
          <p:nvPr/>
        </p:nvCxnSpPr>
        <p:spPr>
          <a:xfrm>
            <a:off x="2771775" y="2114550"/>
            <a:ext cx="3429000" cy="170497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7" name="Přímá spojnice se šipkou 6">
            <a:extLst>
              <a:ext uri="{FF2B5EF4-FFF2-40B4-BE49-F238E27FC236}">
                <a16:creationId xmlns:a16="http://schemas.microsoft.com/office/drawing/2014/main" id="{15CD09F6-9F0F-40E8-AC6C-E2D568FCE73F}"/>
              </a:ext>
            </a:extLst>
          </p:cNvPr>
          <p:cNvCxnSpPr>
            <a:cxnSpLocks/>
          </p:cNvCxnSpPr>
          <p:nvPr/>
        </p:nvCxnSpPr>
        <p:spPr>
          <a:xfrm>
            <a:off x="2143125" y="2895600"/>
            <a:ext cx="4191000" cy="275272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0" name="Přímá spojnice se šipkou 9">
            <a:extLst>
              <a:ext uri="{FF2B5EF4-FFF2-40B4-BE49-F238E27FC236}">
                <a16:creationId xmlns:a16="http://schemas.microsoft.com/office/drawing/2014/main" id="{038CEA81-546B-4A8F-9CB0-845BE5044FD7}"/>
              </a:ext>
            </a:extLst>
          </p:cNvPr>
          <p:cNvCxnSpPr/>
          <p:nvPr/>
        </p:nvCxnSpPr>
        <p:spPr>
          <a:xfrm flipV="1">
            <a:off x="2771775" y="2967037"/>
            <a:ext cx="3514725" cy="96678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2" name="Přímá spojnice se šipkou 11">
            <a:extLst>
              <a:ext uri="{FF2B5EF4-FFF2-40B4-BE49-F238E27FC236}">
                <a16:creationId xmlns:a16="http://schemas.microsoft.com/office/drawing/2014/main" id="{67716FCD-D55D-4181-8E7F-740AD6459220}"/>
              </a:ext>
            </a:extLst>
          </p:cNvPr>
          <p:cNvCxnSpPr/>
          <p:nvPr/>
        </p:nvCxnSpPr>
        <p:spPr>
          <a:xfrm flipV="1">
            <a:off x="2695575" y="2114550"/>
            <a:ext cx="3505200" cy="269557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4" name="Přímá spojnice se šipkou 13">
            <a:extLst>
              <a:ext uri="{FF2B5EF4-FFF2-40B4-BE49-F238E27FC236}">
                <a16:creationId xmlns:a16="http://schemas.microsoft.com/office/drawing/2014/main" id="{19DECDFA-5B19-4245-904F-4A0992FBB08A}"/>
              </a:ext>
            </a:extLst>
          </p:cNvPr>
          <p:cNvCxnSpPr/>
          <p:nvPr/>
        </p:nvCxnSpPr>
        <p:spPr>
          <a:xfrm flipV="1">
            <a:off x="2514600" y="4829175"/>
            <a:ext cx="3771900" cy="88582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444270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9D48DDB-C9BB-4335-AD3E-8F0A6FFFED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SEŘAĎ PODLE VELIKOSTI OD NEJMENŠÍHO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F2CED3B-B099-48F5-B966-34EFF676FA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Srdce 3">
            <a:extLst>
              <a:ext uri="{FF2B5EF4-FFF2-40B4-BE49-F238E27FC236}">
                <a16:creationId xmlns:a16="http://schemas.microsoft.com/office/drawing/2014/main" id="{D3470A47-FA83-438B-AB84-72270F189BCC}"/>
              </a:ext>
            </a:extLst>
          </p:cNvPr>
          <p:cNvSpPr/>
          <p:nvPr/>
        </p:nvSpPr>
        <p:spPr>
          <a:xfrm>
            <a:off x="1228725" y="2114550"/>
            <a:ext cx="1724025" cy="1076325"/>
          </a:xfrm>
          <a:prstGeom prst="hear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/>
              <a:t>ROUP</a:t>
            </a:r>
          </a:p>
        </p:txBody>
      </p:sp>
      <p:sp>
        <p:nvSpPr>
          <p:cNvPr id="5" name="Srdce 4">
            <a:extLst>
              <a:ext uri="{FF2B5EF4-FFF2-40B4-BE49-F238E27FC236}">
                <a16:creationId xmlns:a16="http://schemas.microsoft.com/office/drawing/2014/main" id="{D06D3D80-CD2B-45F4-ADE9-55DBEBD6EA8A}"/>
              </a:ext>
            </a:extLst>
          </p:cNvPr>
          <p:cNvSpPr/>
          <p:nvPr/>
        </p:nvSpPr>
        <p:spPr>
          <a:xfrm>
            <a:off x="3343275" y="2114550"/>
            <a:ext cx="1924050" cy="1076325"/>
          </a:xfrm>
          <a:prstGeom prst="hear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/>
              <a:t>ŠKRKAVKY</a:t>
            </a:r>
          </a:p>
        </p:txBody>
      </p:sp>
      <p:sp>
        <p:nvSpPr>
          <p:cNvPr id="6" name="Srdce 5">
            <a:extLst>
              <a:ext uri="{FF2B5EF4-FFF2-40B4-BE49-F238E27FC236}">
                <a16:creationId xmlns:a16="http://schemas.microsoft.com/office/drawing/2014/main" id="{0895C294-2124-4E9A-A448-A5DC61BE5879}"/>
              </a:ext>
            </a:extLst>
          </p:cNvPr>
          <p:cNvSpPr/>
          <p:nvPr/>
        </p:nvSpPr>
        <p:spPr>
          <a:xfrm>
            <a:off x="5400674" y="2114550"/>
            <a:ext cx="1724025" cy="1076326"/>
          </a:xfrm>
          <a:prstGeom prst="hear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/>
              <a:t>HÁĎÁTKO</a:t>
            </a:r>
          </a:p>
        </p:txBody>
      </p:sp>
      <p:sp>
        <p:nvSpPr>
          <p:cNvPr id="7" name="Srdce 6">
            <a:extLst>
              <a:ext uri="{FF2B5EF4-FFF2-40B4-BE49-F238E27FC236}">
                <a16:creationId xmlns:a16="http://schemas.microsoft.com/office/drawing/2014/main" id="{70E64718-4836-4BB5-8F45-1B3224021774}"/>
              </a:ext>
            </a:extLst>
          </p:cNvPr>
          <p:cNvSpPr/>
          <p:nvPr/>
        </p:nvSpPr>
        <p:spPr>
          <a:xfrm>
            <a:off x="7400925" y="2047876"/>
            <a:ext cx="2076450" cy="1143000"/>
          </a:xfrm>
          <a:prstGeom prst="hear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/>
              <a:t>TASEMNICE</a:t>
            </a:r>
          </a:p>
        </p:txBody>
      </p:sp>
      <p:sp>
        <p:nvSpPr>
          <p:cNvPr id="8" name="Srdce 7">
            <a:extLst>
              <a:ext uri="{FF2B5EF4-FFF2-40B4-BE49-F238E27FC236}">
                <a16:creationId xmlns:a16="http://schemas.microsoft.com/office/drawing/2014/main" id="{0703FEDE-5ABA-40DA-A4E0-B38AC1176D04}"/>
              </a:ext>
            </a:extLst>
          </p:cNvPr>
          <p:cNvSpPr/>
          <p:nvPr/>
        </p:nvSpPr>
        <p:spPr>
          <a:xfrm>
            <a:off x="9648825" y="2114550"/>
            <a:ext cx="1962150" cy="1076325"/>
          </a:xfrm>
          <a:prstGeom prst="hear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/>
              <a:t>PLOŠTĚNKA</a:t>
            </a:r>
          </a:p>
        </p:txBody>
      </p:sp>
    </p:spTree>
    <p:extLst>
      <p:ext uri="{BB962C8B-B14F-4D97-AF65-F5344CB8AC3E}">
        <p14:creationId xmlns:p14="http://schemas.microsoft.com/office/powerpoint/2010/main" val="4009763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875E-6 4.44444E-6 L -0.33476 0.3409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745" y="1703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375E-6 4.44444E-6 L 0.18399 0.32847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193" y="1641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4.44444E-6 L -0.35704 0.32847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852" y="1641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4.44444E-6 L 0.33985 0.32708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992" y="1634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031 -0.00694 L 0.17812 0.33612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891" y="1715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97DF327-2B60-4B11-9D0C-F3928B0759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VIDEO TOP 5 PARAZITŮ V TĚLE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571F442-F8CC-4EA0-A7C7-ED61FCDF71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OD 0:55 MIN</a:t>
            </a:r>
          </a:p>
          <a:p>
            <a:r>
              <a:rPr lang="cs-CZ" dirty="0">
                <a:hlinkClick r:id="rId2"/>
              </a:rPr>
              <a:t>https://www.youtube.com/watch?v=iKlJTDCSl84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392459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F9E085B-F146-4DF1-A865-759BB540BD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DÚ Z ONLINE HODINY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83A81F9-C13F-4D04-91E2-41F91970F8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VYLUŠTI KŘÍŽOVKU</a:t>
            </a:r>
          </a:p>
          <a:p>
            <a:endParaRPr lang="cs-CZ" dirty="0"/>
          </a:p>
        </p:txBody>
      </p:sp>
      <p:graphicFrame>
        <p:nvGraphicFramePr>
          <p:cNvPr id="4" name="Tabulka 3">
            <a:extLst>
              <a:ext uri="{FF2B5EF4-FFF2-40B4-BE49-F238E27FC236}">
                <a16:creationId xmlns:a16="http://schemas.microsoft.com/office/drawing/2014/main" id="{C8690F08-CA16-41C8-AFFB-0FF7B3CADA1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1610716"/>
              </p:ext>
            </p:extLst>
          </p:nvPr>
        </p:nvGraphicFramePr>
        <p:xfrm>
          <a:off x="2095500" y="2190750"/>
          <a:ext cx="7534280" cy="4121149"/>
        </p:xfrm>
        <a:graphic>
          <a:graphicData uri="http://schemas.openxmlformats.org/drawingml/2006/table">
            <a:tbl>
              <a:tblPr/>
              <a:tblGrid>
                <a:gridCol w="753428">
                  <a:extLst>
                    <a:ext uri="{9D8B030D-6E8A-4147-A177-3AD203B41FA5}">
                      <a16:colId xmlns:a16="http://schemas.microsoft.com/office/drawing/2014/main" val="2780924607"/>
                    </a:ext>
                  </a:extLst>
                </a:gridCol>
                <a:gridCol w="753428">
                  <a:extLst>
                    <a:ext uri="{9D8B030D-6E8A-4147-A177-3AD203B41FA5}">
                      <a16:colId xmlns:a16="http://schemas.microsoft.com/office/drawing/2014/main" val="1176471785"/>
                    </a:ext>
                  </a:extLst>
                </a:gridCol>
                <a:gridCol w="753428">
                  <a:extLst>
                    <a:ext uri="{9D8B030D-6E8A-4147-A177-3AD203B41FA5}">
                      <a16:colId xmlns:a16="http://schemas.microsoft.com/office/drawing/2014/main" val="3040628052"/>
                    </a:ext>
                  </a:extLst>
                </a:gridCol>
                <a:gridCol w="753428">
                  <a:extLst>
                    <a:ext uri="{9D8B030D-6E8A-4147-A177-3AD203B41FA5}">
                      <a16:colId xmlns:a16="http://schemas.microsoft.com/office/drawing/2014/main" val="2651633408"/>
                    </a:ext>
                  </a:extLst>
                </a:gridCol>
                <a:gridCol w="753428">
                  <a:extLst>
                    <a:ext uri="{9D8B030D-6E8A-4147-A177-3AD203B41FA5}">
                      <a16:colId xmlns:a16="http://schemas.microsoft.com/office/drawing/2014/main" val="2045660964"/>
                    </a:ext>
                  </a:extLst>
                </a:gridCol>
                <a:gridCol w="753428">
                  <a:extLst>
                    <a:ext uri="{9D8B030D-6E8A-4147-A177-3AD203B41FA5}">
                      <a16:colId xmlns:a16="http://schemas.microsoft.com/office/drawing/2014/main" val="2821446085"/>
                    </a:ext>
                  </a:extLst>
                </a:gridCol>
                <a:gridCol w="753428">
                  <a:extLst>
                    <a:ext uri="{9D8B030D-6E8A-4147-A177-3AD203B41FA5}">
                      <a16:colId xmlns:a16="http://schemas.microsoft.com/office/drawing/2014/main" val="2606514649"/>
                    </a:ext>
                  </a:extLst>
                </a:gridCol>
                <a:gridCol w="753428">
                  <a:extLst>
                    <a:ext uri="{9D8B030D-6E8A-4147-A177-3AD203B41FA5}">
                      <a16:colId xmlns:a16="http://schemas.microsoft.com/office/drawing/2014/main" val="672534825"/>
                    </a:ext>
                  </a:extLst>
                </a:gridCol>
                <a:gridCol w="753428">
                  <a:extLst>
                    <a:ext uri="{9D8B030D-6E8A-4147-A177-3AD203B41FA5}">
                      <a16:colId xmlns:a16="http://schemas.microsoft.com/office/drawing/2014/main" val="1317506115"/>
                    </a:ext>
                  </a:extLst>
                </a:gridCol>
                <a:gridCol w="753428">
                  <a:extLst>
                    <a:ext uri="{9D8B030D-6E8A-4147-A177-3AD203B41FA5}">
                      <a16:colId xmlns:a16="http://schemas.microsoft.com/office/drawing/2014/main" val="846980003"/>
                    </a:ext>
                  </a:extLst>
                </a:gridCol>
              </a:tblGrid>
              <a:tr h="330973"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591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46985413"/>
                  </a:ext>
                </a:extLst>
              </a:tr>
              <a:tr h="330973"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591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73500233"/>
                  </a:ext>
                </a:extLst>
              </a:tr>
              <a:tr h="330973"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591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7869096"/>
                  </a:ext>
                </a:extLst>
              </a:tr>
              <a:tr h="330973"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591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29259170"/>
                  </a:ext>
                </a:extLst>
              </a:tr>
              <a:tr h="320297"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82948944"/>
                  </a:ext>
                </a:extLst>
              </a:tr>
              <a:tr h="309620"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24762159"/>
                  </a:ext>
                </a:extLst>
              </a:tr>
              <a:tr h="309620"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 SE VYVINE Z VAJÍČEK ŠKRKAVKY?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06630877"/>
                  </a:ext>
                </a:extLst>
              </a:tr>
              <a:tr h="309620"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HLÍST ŽIJÍCÍ VE SVALECH…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63487672"/>
                  </a:ext>
                </a:extLst>
              </a:tr>
              <a:tr h="309620"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ZAPOUZDŘENÁ LARVA TASEMNICE…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98539208"/>
                  </a:ext>
                </a:extLst>
              </a:tr>
              <a:tr h="309620"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UVEĎ PROSTŘEDÍ, V NĚMŽ ŽIJE HÁĎÁTKO ŘEPNÉ…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03338249"/>
                  </a:ext>
                </a:extLst>
              </a:tr>
              <a:tr h="309620"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71966285"/>
                  </a:ext>
                </a:extLst>
              </a:tr>
              <a:tr h="309620"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TAJENKA: …………….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11195908"/>
                  </a:ext>
                </a:extLst>
              </a:tr>
              <a:tr h="309620"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174969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0171897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183</TotalTime>
  <Words>302</Words>
  <Application>Microsoft Office PowerPoint</Application>
  <PresentationFormat>Širokoúhlá obrazovka</PresentationFormat>
  <Paragraphs>99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Motiv Office</vt:lpstr>
      <vt:lpstr>KONTROLA DÚ  </vt:lpstr>
      <vt:lpstr>opakování</vt:lpstr>
      <vt:lpstr>Roztřiď základní znaky k jednotlivým skupinám živočichů</vt:lpstr>
      <vt:lpstr>DOPLŇ SPRÁVNĚ</vt:lpstr>
      <vt:lpstr>POJMENUJ SPRÁVNĚ</vt:lpstr>
      <vt:lpstr>SPOJ SLOVA, KTERÁ K SOBĚ VÝZNAMOVĚ PATŘÍ</vt:lpstr>
      <vt:lpstr>SEŘAĎ PODLE VELIKOSTI OD NEJMENŠÍHO</vt:lpstr>
      <vt:lpstr>VIDEO TOP 5 PARAZITŮ V TĚLE</vt:lpstr>
      <vt:lpstr>DÚ Z ONLINE HODINY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Kontrola DÚ</dc:title>
  <dc:creator>Dagmar Hegrová</dc:creator>
  <cp:lastModifiedBy>Zbyněk Koláčný</cp:lastModifiedBy>
  <cp:revision>13</cp:revision>
  <dcterms:created xsi:type="dcterms:W3CDTF">2021-02-03T18:25:26Z</dcterms:created>
  <dcterms:modified xsi:type="dcterms:W3CDTF">2021-02-04T09:53:44Z</dcterms:modified>
</cp:coreProperties>
</file>